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28e935c2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28e935c2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28e935c28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528e935c28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528e935c28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528e935c28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28e935c2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28e935c2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28e935c2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28e935c2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28e935c2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28e935c2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528e935c2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528e935c2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28e935c2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28e935c2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28e935c2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28e935c2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28e935c2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28e935c2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28e935c2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28e935c2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28e935c2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528e935c2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28e935c28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528e935c28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401450" y="519575"/>
            <a:ext cx="81750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AIRFRAME PROGRESS REPORT</a:t>
            </a:r>
            <a:endParaRPr b="1" sz="3600">
              <a:solidFill>
                <a:srgbClr val="1A1A1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A1A1A"/>
                </a:solidFill>
                <a:latin typeface="Verdana"/>
                <a:ea typeface="Verdana"/>
                <a:cs typeface="Verdana"/>
                <a:sym typeface="Verdana"/>
              </a:rPr>
              <a:t> WEEK 6</a:t>
            </a:r>
            <a:endParaRPr b="1" sz="42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518650" y="41192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15</a:t>
            </a:r>
            <a:r>
              <a:rPr b="1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/06/2023</a:t>
            </a:r>
            <a:endParaRPr b="1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341025" y="429400"/>
            <a:ext cx="80451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 sz="1800">
                <a:solidFill>
                  <a:schemeClr val="dk1"/>
                </a:solidFill>
              </a:rPr>
              <a:t>A mount is required to secure the motor in place during flight.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en" sz="1800">
                <a:solidFill>
                  <a:schemeClr val="dk1"/>
                </a:solidFill>
              </a:rPr>
              <a:t>Requirements for the motor mount are:</a:t>
            </a:r>
            <a:endParaRPr sz="18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- It should locate the motor within the skin tube of the airframe.</a:t>
            </a:r>
            <a:endParaRPr sz="1800">
              <a:solidFill>
                <a:schemeClr val="dk1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- It should handle the forces due to the thrust produced by the motor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25" y="2264525"/>
            <a:ext cx="3952300" cy="21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568350" y="4395175"/>
            <a:ext cx="30000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Motor with casing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600" y="1961400"/>
            <a:ext cx="3952301" cy="254493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5675900" y="4268875"/>
            <a:ext cx="30000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Motor Mount design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101" y="76625"/>
            <a:ext cx="4817551" cy="327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"/>
          <p:cNvSpPr txBox="1"/>
          <p:nvPr/>
        </p:nvSpPr>
        <p:spPr>
          <a:xfrm>
            <a:off x="5620275" y="2930125"/>
            <a:ext cx="352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ring designs.</a:t>
            </a:r>
            <a:endParaRPr b="1"/>
          </a:p>
        </p:txBody>
      </p:sp>
      <p:cxnSp>
        <p:nvCxnSpPr>
          <p:cNvPr id="128" name="Google Shape;128;p23"/>
          <p:cNvCxnSpPr/>
          <p:nvPr/>
        </p:nvCxnSpPr>
        <p:spPr>
          <a:xfrm flipH="1">
            <a:off x="4887750" y="1629250"/>
            <a:ext cx="1907100" cy="116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23"/>
          <p:cNvSpPr txBox="1"/>
          <p:nvPr/>
        </p:nvSpPr>
        <p:spPr>
          <a:xfrm>
            <a:off x="6782175" y="1511675"/>
            <a:ext cx="2020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Outer Dia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be attached to the inner Dia. of the airframe</a:t>
            </a:r>
            <a:endParaRPr/>
          </a:p>
        </p:txBody>
      </p:sp>
      <p:cxnSp>
        <p:nvCxnSpPr>
          <p:cNvPr id="130" name="Google Shape;130;p23"/>
          <p:cNvCxnSpPr/>
          <p:nvPr/>
        </p:nvCxnSpPr>
        <p:spPr>
          <a:xfrm flipH="1">
            <a:off x="4572000" y="690725"/>
            <a:ext cx="1907100" cy="116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23"/>
          <p:cNvSpPr txBox="1"/>
          <p:nvPr/>
        </p:nvSpPr>
        <p:spPr>
          <a:xfrm>
            <a:off x="6479100" y="442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Inner </a:t>
            </a:r>
            <a:r>
              <a:rPr lang="en">
                <a:solidFill>
                  <a:schemeClr val="dk1"/>
                </a:solidFill>
              </a:rPr>
              <a:t>Dia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/>
        </p:nvSpPr>
        <p:spPr>
          <a:xfrm>
            <a:off x="669400" y="429425"/>
            <a:ext cx="752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PARACHUTE FOLDING </a:t>
            </a:r>
            <a:r>
              <a:rPr lang="en" sz="1700"/>
              <a:t>(Videos have been uploaded to google photos)</a:t>
            </a:r>
            <a:endParaRPr sz="1700"/>
          </a:p>
        </p:txBody>
      </p:sp>
      <p:sp>
        <p:nvSpPr>
          <p:cNvPr id="137" name="Google Shape;137;p24"/>
          <p:cNvSpPr txBox="1"/>
          <p:nvPr/>
        </p:nvSpPr>
        <p:spPr>
          <a:xfrm>
            <a:off x="618850" y="875825"/>
            <a:ext cx="75273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Timing is important for a smooth recovery.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Ideally is to have it open fast, it inflates quickly to slow down the rocket as fast as possible.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But heavy rocket, this means more stress on the parachute lines.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1780825" y="4079450"/>
            <a:ext cx="218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rocket with parachute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50" y="2985750"/>
            <a:ext cx="2035375" cy="17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125" y="2445725"/>
            <a:ext cx="4873475" cy="2491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/>
        </p:nvSpPr>
        <p:spPr>
          <a:xfrm>
            <a:off x="239975" y="391550"/>
            <a:ext cx="7274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U</a:t>
            </a:r>
            <a:r>
              <a:rPr lang="en" sz="1800">
                <a:solidFill>
                  <a:schemeClr val="dk1"/>
                </a:solidFill>
              </a:rPr>
              <a:t>se a little baby powder on the outside and inside and shake it around a little. It always will fully open with no sticking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638" y="1109525"/>
            <a:ext cx="5676714" cy="36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732525" y="3965750"/>
            <a:ext cx="30000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talcum powder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/>
        </p:nvSpPr>
        <p:spPr>
          <a:xfrm>
            <a:off x="618850" y="580975"/>
            <a:ext cx="5266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NEXT WEEK’S OBJECTIVES</a:t>
            </a:r>
            <a:endParaRPr b="1" sz="2200"/>
          </a:p>
        </p:txBody>
      </p:sp>
      <p:sp>
        <p:nvSpPr>
          <p:cNvPr id="153" name="Google Shape;153;p26"/>
          <p:cNvSpPr txBox="1"/>
          <p:nvPr/>
        </p:nvSpPr>
        <p:spPr>
          <a:xfrm>
            <a:off x="732525" y="1174575"/>
            <a:ext cx="7274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RIVETING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ASSEMBLE AND PAINTING OF SECOND FIBREGLASS TUBES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3-D PRINTING OF NOSE CONES</a:t>
            </a:r>
            <a:endParaRPr b="1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PRESENT CFD ANALYSIS RESULTS</a:t>
            </a:r>
            <a:endParaRPr b="1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5325" y="459825"/>
            <a:ext cx="4082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THIS </a:t>
            </a:r>
            <a:r>
              <a:rPr b="1" lang="en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WEEK’S OBJECTIVES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48675" y="1339600"/>
            <a:ext cx="41727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 complete the rolling the aluminum sheets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Rocket Bend Test</a:t>
            </a:r>
            <a:endParaRPr b="1"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</a:pPr>
            <a:r>
              <a:rPr b="1"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Proceed with  the parachute test</a:t>
            </a:r>
            <a:endParaRPr b="1"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214725" y="3915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Aluminium rolling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325" y="152400"/>
            <a:ext cx="3863636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5"/>
          <p:cNvCxnSpPr/>
          <p:nvPr/>
        </p:nvCxnSpPr>
        <p:spPr>
          <a:xfrm flipH="1" rot="10800000">
            <a:off x="2942750" y="732600"/>
            <a:ext cx="2917500" cy="795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" name="Google Shape;69;p15"/>
          <p:cNvCxnSpPr/>
          <p:nvPr/>
        </p:nvCxnSpPr>
        <p:spPr>
          <a:xfrm flipH="1" rot="10800000">
            <a:off x="3372175" y="1314300"/>
            <a:ext cx="2148000" cy="845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" name="Google Shape;70;p15"/>
          <p:cNvCxnSpPr/>
          <p:nvPr/>
        </p:nvCxnSpPr>
        <p:spPr>
          <a:xfrm flipH="1" rot="10800000">
            <a:off x="3327500" y="2628650"/>
            <a:ext cx="2148000" cy="845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" name="Google Shape;71;p15"/>
          <p:cNvSpPr txBox="1"/>
          <p:nvPr/>
        </p:nvSpPr>
        <p:spPr>
          <a:xfrm>
            <a:off x="1976000" y="1376650"/>
            <a:ext cx="135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L=720 mm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2343125" y="2002650"/>
            <a:ext cx="135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L=620 mm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2621825" y="3399100"/>
            <a:ext cx="135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400</a:t>
            </a:r>
            <a:r>
              <a:rPr lang="en"/>
              <a:t> mm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5077200" y="4574500"/>
            <a:ext cx="22935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 airframe tubes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239975" y="1136700"/>
            <a:ext cx="63276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1"/>
                </a:solidFill>
              </a:rPr>
              <a:t>Structural Testing</a:t>
            </a:r>
            <a:endParaRPr b="1" sz="3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Fin loading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Rocket bending Test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404150" y="239975"/>
            <a:ext cx="78558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Fin Loading 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Fins generate lift and this lift puts a bending load on the fin mounting (where it is attached to the body tube).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334700" y="1445075"/>
            <a:ext cx="7994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Test weight: Needs to be 2x the expected maximum aerodynamic bending load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descr="https://www.nakka-rocketry.net/rocket/gust-loading.5e.gif"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751" y="2049400"/>
            <a:ext cx="2311250" cy="29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4572000" y="4194775"/>
            <a:ext cx="357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1200">
                <a:solidFill>
                  <a:srgbClr val="44546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Illustration of inertial and aero forces acting on a rocket body in-flight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353625" y="214700"/>
            <a:ext cx="8575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 lift coefficient (CL) depends on the angle of attack (angle with the airflow). For a reasonably stable rocket an angle of attack of 2 deg. can be assumed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618850" y="1111425"/>
            <a:ext cx="7830600" cy="19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Lift = ½ x Air Density x Velocity</a:t>
            </a:r>
            <a:r>
              <a:rPr b="1" lang="en" sz="1700">
                <a:solidFill>
                  <a:schemeClr val="dk1"/>
                </a:solidFill>
              </a:rPr>
              <a:t>2</a:t>
            </a:r>
            <a:r>
              <a:rPr b="1" lang="en" sz="2200">
                <a:solidFill>
                  <a:schemeClr val="dk1"/>
                </a:solidFill>
              </a:rPr>
              <a:t> x CL x Fin Area</a:t>
            </a:r>
            <a:endParaRPr b="1" sz="2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Air Density = </a:t>
            </a:r>
            <a:r>
              <a:rPr lang="en" sz="1350">
                <a:solidFill>
                  <a:srgbClr val="202122"/>
                </a:solidFill>
                <a:highlight>
                  <a:srgbClr val="FFFFFF"/>
                </a:highlight>
              </a:rPr>
              <a:t>1.225 kg/m</a:t>
            </a:r>
            <a:r>
              <a:rPr baseline="30000" lang="en" sz="1700">
                <a:solidFill>
                  <a:srgbClr val="202122"/>
                </a:solidFill>
                <a:highlight>
                  <a:srgbClr val="FFFFFF"/>
                </a:highlight>
              </a:rPr>
              <a:t>3</a:t>
            </a:r>
            <a:endParaRPr sz="21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Velocity = Maximum velocity of the rocket (m/s)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CL = Lift coefficient of the fin design (unitless)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Fin Area = Plan form area of a single fin (m</a:t>
            </a:r>
            <a:r>
              <a:rPr baseline="30000" lang="en" sz="3000">
                <a:solidFill>
                  <a:schemeClr val="dk1"/>
                </a:solidFill>
              </a:rPr>
              <a:t>2</a:t>
            </a:r>
            <a:r>
              <a:rPr lang="en" sz="18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4" name="Google Shape;94;p18"/>
          <p:cNvSpPr txBox="1"/>
          <p:nvPr/>
        </p:nvSpPr>
        <p:spPr>
          <a:xfrm>
            <a:off x="896725" y="2863150"/>
            <a:ext cx="6870600" cy="1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𝑁</a:t>
            </a:r>
            <a:r>
              <a:rPr baseline="-25000" lang="en" sz="3000">
                <a:solidFill>
                  <a:schemeClr val="dk1"/>
                </a:solidFill>
              </a:rPr>
              <a:t>𝐹𝐼𝑛𝑠</a:t>
            </a:r>
            <a:r>
              <a:rPr lang="en" sz="1800">
                <a:solidFill>
                  <a:schemeClr val="dk1"/>
                </a:solidFill>
              </a:rPr>
              <a:t> = </a:t>
            </a:r>
            <a:r>
              <a:rPr lang="en" sz="1900">
                <a:solidFill>
                  <a:schemeClr val="dk1"/>
                </a:solidFill>
              </a:rPr>
              <a:t>1⁄2</a:t>
            </a:r>
            <a:r>
              <a:rPr lang="en" sz="1100">
                <a:solidFill>
                  <a:schemeClr val="dk1"/>
                </a:solidFill>
              </a:rPr>
              <a:t>∗</a:t>
            </a:r>
            <a:r>
              <a:rPr lang="en" sz="1800">
                <a:solidFill>
                  <a:schemeClr val="dk1"/>
                </a:solidFill>
              </a:rPr>
              <a:t> 𝜌*𝑣*𝐴*𝐶</a:t>
            </a:r>
            <a:r>
              <a:rPr baseline="-25000" lang="en" sz="3000">
                <a:solidFill>
                  <a:schemeClr val="dk1"/>
                </a:solidFill>
              </a:rPr>
              <a:t>𝐹</a:t>
            </a:r>
            <a:r>
              <a:rPr lang="en" sz="1800">
                <a:solidFill>
                  <a:schemeClr val="dk1"/>
                </a:solidFill>
              </a:rPr>
              <a:t> = 0.5 × 1.225 × (230*2) × 12 ×0.01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    			= 3,888.15 𝑁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   			𝑁</a:t>
            </a:r>
            <a:r>
              <a:rPr baseline="-25000" lang="en" sz="3000">
                <a:solidFill>
                  <a:schemeClr val="dk1"/>
                </a:solidFill>
              </a:rPr>
              <a:t>𝐹𝐼𝑛𝑠</a:t>
            </a:r>
            <a:r>
              <a:rPr lang="en" sz="1800">
                <a:solidFill>
                  <a:schemeClr val="dk1"/>
                </a:solidFill>
              </a:rPr>
              <a:t> ≅ 3,888.15 N 	i.e   396.35 kgs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214700" y="530450"/>
            <a:ext cx="8121000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</a:rPr>
              <a:t>Nose Lift:</a:t>
            </a:r>
            <a:endParaRPr b="1"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Nose lift is calculated in a similar manner as the fins. The only difference is the “area” that is used. The area is the cross-sectional area of the nose cone when viewed from the aft end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631500" y="2054400"/>
            <a:ext cx="72495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𝑁</a:t>
            </a:r>
            <a:r>
              <a:rPr lang="en" sz="1100">
                <a:solidFill>
                  <a:schemeClr val="dk1"/>
                </a:solidFill>
              </a:rPr>
              <a:t>𝑁𝑜𝑠𝑒</a:t>
            </a:r>
            <a:r>
              <a:rPr lang="en" sz="1800">
                <a:solidFill>
                  <a:schemeClr val="dk1"/>
                </a:solidFill>
              </a:rPr>
              <a:t> = </a:t>
            </a:r>
            <a:r>
              <a:rPr lang="en" sz="1900">
                <a:solidFill>
                  <a:schemeClr val="dk1"/>
                </a:solidFill>
              </a:rPr>
              <a:t>1⁄2</a:t>
            </a:r>
            <a:r>
              <a:rPr lang="en" sz="1100">
                <a:solidFill>
                  <a:schemeClr val="dk1"/>
                </a:solidFill>
              </a:rPr>
              <a:t>∗</a:t>
            </a:r>
            <a:r>
              <a:rPr lang="en" sz="1800">
                <a:solidFill>
                  <a:schemeClr val="dk1"/>
                </a:solidFill>
              </a:rPr>
              <a:t> 𝜌*𝑣*𝐴*𝐶</a:t>
            </a:r>
            <a:r>
              <a:rPr baseline="-25000" lang="en" sz="3000">
                <a:solidFill>
                  <a:schemeClr val="dk1"/>
                </a:solidFill>
              </a:rPr>
              <a:t>n</a:t>
            </a:r>
            <a:endParaRPr baseline="-25000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   			= 1 2 × 1.225 × 2302 × 0.006 × 2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   			= 388.815 𝑁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   				𝑁𝑜𝑠𝑒 ≅ 390 𝑁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But 1 kg=9.81 N, therefore…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   					N</a:t>
            </a:r>
            <a:r>
              <a:rPr baseline="-25000" lang="en" sz="3000">
                <a:solidFill>
                  <a:schemeClr val="dk1"/>
                </a:solidFill>
              </a:rPr>
              <a:t>𝑁𝑜𝑠𝑒</a:t>
            </a:r>
            <a:r>
              <a:rPr lang="en" sz="1800">
                <a:solidFill>
                  <a:schemeClr val="dk1"/>
                </a:solidFill>
              </a:rPr>
              <a:t> ≅ 39.7689 Kg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/>
        </p:nvSpPr>
        <p:spPr>
          <a:xfrm>
            <a:off x="618875" y="341000"/>
            <a:ext cx="5481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Safety factor of 1.5 is selected.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 	 Test Load =39.7689 Kg * 1.5 = 59.65335 Kg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505200" y="1591350"/>
            <a:ext cx="70980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Bending Test Procedure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Hang the weights on the body tube at the base of the nose cone and right in front of the fins.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These are not the exact positions of the lifting loads, but our safety factor (x1.5) allows us to get away with the approximation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/>
        </p:nvSpPr>
        <p:spPr>
          <a:xfrm>
            <a:off x="479925" y="2260750"/>
            <a:ext cx="381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MOTOR MOUNT DESIGN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0450" y="152400"/>
            <a:ext cx="4571150" cy="47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